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0T18:19:26.4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2018 23,'324'0,"-394"0,-184-4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0T18:19:26.43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3141 11,'10'3,"0"0,0 0,0 1,-1 0,1 1,-1 0,0 0,-1 1,2 1,28 17,-35-23,0 1,0-1,0 1,-1 0,1 0,-1 0,1 0,-1 0,0 0,0 1,0-1,0 1,0 0,-1-1,1 1,-1 0,0 0,0 0,0 0,0 0,0 0,-1 0,1 1,-1-1,0 0,0 0,0 1,-1 0,0 0,0 0,0 0,-1 0,1 0,-1 0,0-1,0 1,0 0,-1-1,0 0,1 1,-1-1,0 0,0 0,-1-1,1 1,0-1,-1 0,-2 2,-14 5,0 1,0-2,-1-1,-14 3,26-8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F306-3205-4A30-AD5C-3E13D3841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C406D-A37E-42F8-BC1D-285266327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E58ED-5A01-4A1B-95C6-18B49EB0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68AF7-34FB-498B-B777-4A72E77B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F7E9B-6C55-4038-AA18-CA7348D4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1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B9F4-C055-4A2F-BD12-3887ED92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9B5BE-FC98-4623-ABC1-506C77F75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0C8E5-0890-4371-9626-BE83868E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60CEE-E9AF-42A3-A9DF-E306744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CF487-B4C0-409E-AAFC-B227F981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1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BC60A5-D98F-45BB-BEAA-266611BA0C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EA088-111B-45EF-851F-07ECD5D2B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1BA17-913C-4AF8-B928-55ADF9E9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42465-A5C9-4513-9063-DAC6B691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1E4A-CBCE-4A19-9E96-01A50E8E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1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3B2B-5691-4CE2-BA8A-C2AC4735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79DD-12BE-40F1-86D2-E6C87CC01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F4BBF-C4C3-46C6-845F-10A29F84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CDA9-BC18-41E8-824C-7ECB644F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F4956-9F2D-47E5-BD43-A3E812E8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5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F2A6-DD83-446D-9C84-E6A21AD4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23A00-EE22-4D06-A1E5-E9A0FF18D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86CFA-603B-49B1-9048-5201B62AD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38E3D-4D29-4734-B36B-990D052E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8E6AA-C5F4-48DC-A1EA-43ECA038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2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C05B-F195-4C72-9FCD-48586FA7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D957-3D2A-4019-98DA-D2E745509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CF136-8365-4FCB-A8B1-7D8C1C9D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E0D97-3B5D-4507-839B-63EB5416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6CA79-EED4-4BC1-89D9-B5C341A9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AA5B1-16A9-4949-A264-120553F0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0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AF87-9E7E-4ED7-88B4-D0623FF1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E57FF-8503-463B-BB8C-B0796A568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438C3-F829-4C39-9445-4B457737C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7654A-9299-4592-AB2A-F5E1FF0F3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EC2D7-A3BD-4859-B3DD-DFB40C64F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DD6CD-C84A-4F56-8251-70FB1FD3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B2CDA-165C-4C7F-ACCC-D488F4FA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ABC00-7605-49AE-8169-BDF56E98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EA74-8AB1-4410-94EF-7D4E028C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030229-E052-4C09-9FDD-7B8F3778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9EDD4-CD19-4AC9-A70B-DF6B4ECC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C6493-D5C4-41FA-80C5-02D310C5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8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2C8875-EFBC-461B-BDA3-9C1AE59F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B0FA3-A889-4DD8-99FE-2BD6CF4B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0C72C-7E99-4D12-B940-4EA23C4D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E699-2DF4-45FD-B8A1-8A668A30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67659-A412-42E7-9BE9-F9160174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943BE-ECEB-48CA-BE08-9C2AB2D51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921BF-8EA4-4257-B02B-825AA74D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5BBF8-E3E7-4397-A511-CFF16E20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0C2B7-D3CB-4C7C-BE36-5E413908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231B-C67B-473B-BAC8-01F3C9CC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C4F4D9-3465-4BFE-B683-30C66BC88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7FAD0-8B8E-4BFA-8823-132AFE00E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47FCF-6CF3-4E76-BD11-78AEB60D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630C2-C9AF-45DF-AE29-EC47DDC1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3690-F0C7-4E35-8E8F-051457C8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B619A-F471-4B22-B6B7-E73F85B6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4E664-8B89-46D6-9D4C-8833C8423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64804-D780-4B52-A145-91AC2D72F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6AEAD-05B8-4568-9A31-6D455594E03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954F9-BFCE-4386-B6D0-54222F0BF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96B07-65E0-44B2-9A87-5F10A9785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en.wikipedia.org/wiki/Miami-Dade_County_Public_Schoo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1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EEB7B-152D-4775-A5FE-1AECAECA2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4440" y="3211446"/>
            <a:ext cx="5946579" cy="2418606"/>
          </a:xfrm>
        </p:spPr>
        <p:txBody>
          <a:bodyPr anchor="t">
            <a:normAutofit fontScale="90000"/>
          </a:bodyPr>
          <a:lstStyle/>
          <a:p>
            <a:br>
              <a:rPr lang="es-ES" sz="4800" dirty="0"/>
            </a:b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cceder las Calificaciones de mi Hijo/a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FC953-2515-47F0-8FA3-04EC073C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863" r="6240" b="3"/>
          <a:stretch/>
        </p:blipFill>
        <p:spPr>
          <a:xfrm>
            <a:off x="5897673" y="228600"/>
            <a:ext cx="1796093" cy="2066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2CAFDB-AC1D-4F23-B857-C40E50D1B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84" y="2617797"/>
            <a:ext cx="3113631" cy="36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1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21724D-7FB7-4D2A-8573-EDAA6D55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Sitio Web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2D112CA-897D-4A3D-BF4D-B430D27C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959" y="2485703"/>
            <a:ext cx="4312513" cy="147637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br>
              <a:rPr lang="es-ES" sz="2400" dirty="0"/>
            </a:br>
            <a:r>
              <a:rPr lang="es-ES" dirty="0"/>
              <a:t>Primero, comience escribiendo http://www.dadeschools.net/ en la barra de direcciones o haga clic en el enlace de arriba.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Content Placeholder 6">
            <a:extLst>
              <a:ext uri="{FF2B5EF4-FFF2-40B4-BE49-F238E27FC236}">
                <a16:creationId xmlns:a16="http://schemas.microsoft.com/office/drawing/2014/main" id="{D0ECFBBA-A5E1-4242-9EF1-43E2A0DF6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8" r="41741" b="1"/>
          <a:stretch/>
        </p:blipFill>
        <p:spPr>
          <a:xfrm>
            <a:off x="6592553" y="1217298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522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578AC2-757C-4CAF-85A2-2941AE63D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64" b="19618"/>
          <a:stretch/>
        </p:blipFill>
        <p:spPr>
          <a:xfrm>
            <a:off x="951267" y="947252"/>
            <a:ext cx="10118014" cy="3985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D730A7-773C-48F7-B6B4-2C7BAA3537E3}"/>
              </a:ext>
            </a:extLst>
          </p:cNvPr>
          <p:cNvCxnSpPr/>
          <p:nvPr/>
        </p:nvCxnSpPr>
        <p:spPr>
          <a:xfrm>
            <a:off x="2400300" y="927236"/>
            <a:ext cx="914400" cy="9144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:a16="http://schemas.microsoft.com/office/drawing/2014/main" id="{C5D18A83-1FD2-4A0D-8BE8-EAE980D4E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5010150"/>
            <a:ext cx="10929938" cy="121285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1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Una vez que acceda al portal, haga clic en el cuadro rojo "Estudiantes" que se muestra arriba.</a:t>
            </a:r>
            <a:r>
              <a:rPr kumimoji="0" lang="es-E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2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A088E-F9CE-4DC0-9ACD-1A54D888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 fontScale="90000"/>
          </a:bodyPr>
          <a:lstStyle/>
          <a:p>
            <a:br>
              <a:rPr lang="en-US" sz="5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Iniciando</a:t>
            </a:r>
            <a:r>
              <a:rPr lang="en-US" sz="5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sesión</a:t>
            </a:r>
            <a:endParaRPr lang="en-US" sz="54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6A8C03F-4633-45D7-B70F-8AE164ED01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859" r="36399" b="2"/>
          <a:stretch/>
        </p:blipFill>
        <p:spPr>
          <a:xfrm>
            <a:off x="81208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9C730F86-92C6-44A7-9814-699BD815E578}"/>
              </a:ext>
            </a:extLst>
          </p:cNvPr>
          <p:cNvSpPr/>
          <p:nvPr/>
        </p:nvSpPr>
        <p:spPr>
          <a:xfrm>
            <a:off x="944217" y="4333462"/>
            <a:ext cx="1361661" cy="21866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5205F1F3-6A0D-4F58-BD67-EF4D30C1BA1A}"/>
              </a:ext>
            </a:extLst>
          </p:cNvPr>
          <p:cNvSpPr/>
          <p:nvPr/>
        </p:nvSpPr>
        <p:spPr>
          <a:xfrm>
            <a:off x="863008" y="3911049"/>
            <a:ext cx="1222513" cy="1063486"/>
          </a:xfrm>
          <a:prstGeom prst="irregularSeal1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460DE04-4977-4D30-A757-E5BF58540D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4413" y="2356485"/>
            <a:ext cx="4977668" cy="106953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Ahora haga clic en el botón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"Iniciar sesión en el portal de estudiantes".</a:t>
            </a:r>
            <a:r>
              <a:rPr kumimoji="0" lang="es-E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4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41A98DEA-1E01-41D1-BD99-7E4AF760E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87" b="21695"/>
          <a:stretch/>
        </p:blipFill>
        <p:spPr>
          <a:xfrm>
            <a:off x="1272207" y="184805"/>
            <a:ext cx="9965635" cy="30565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BAAD9-4792-43BE-B0E8-4E4F95D6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" y="3426124"/>
            <a:ext cx="11847444" cy="333248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Ingrese el nombre de usuario y la contraseña de su hijo </a:t>
            </a:r>
            <a:b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nombre de usuario será el número de identificación de su hijo. </a:t>
            </a:r>
            <a:b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Si no conoce su nombre de usuario / número de identificación, comuníquese con el maestro de su hijo o llame a la Oficina Principal. </a:t>
            </a:r>
            <a:b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 contraseña será el cumpleaños de su hijo y su primera y última inicial. Si el cumpleaños de su hijo es el 15 de noviembre de 20011 y su nombre es Harold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Martinez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 contraseña sería 11/15 / 11HM. (Si el sitio web le pide un pin, el maestro de su hijo o la Oficina Principal pueden proporcionarle esto).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6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1452BA-92F4-43AB-91AC-6346FAC2A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931" b="3018"/>
          <a:stretch/>
        </p:blipFill>
        <p:spPr>
          <a:xfrm>
            <a:off x="109329" y="146666"/>
            <a:ext cx="12192001" cy="466692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7"/>
          <a:stretch/>
        </p:blipFill>
        <p:spPr>
          <a:xfrm>
            <a:off x="0" y="3553566"/>
            <a:ext cx="12192000" cy="33044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33582-D68C-4FB4-A8EA-8EFAC354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4224130"/>
            <a:ext cx="10592174" cy="18673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acceder a las calificaciones de su hijo, desplácese hacia abajo y haga clic en el botón verde "Libro de calificaciones electrónico".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93F22F-615F-4570-B986-78D968CA3E7A}"/>
              </a:ext>
            </a:extLst>
          </p:cNvPr>
          <p:cNvSpPr/>
          <p:nvPr/>
        </p:nvSpPr>
        <p:spPr>
          <a:xfrm>
            <a:off x="7225748" y="1077668"/>
            <a:ext cx="1938130" cy="110205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0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3A9E685B-51FC-48AD-8883-88E981ED2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660" b="17289"/>
          <a:stretch/>
        </p:blipFill>
        <p:spPr>
          <a:xfrm>
            <a:off x="85429" y="26806"/>
            <a:ext cx="12192001" cy="4666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7"/>
          <a:stretch/>
        </p:blipFill>
        <p:spPr>
          <a:xfrm>
            <a:off x="0" y="3553566"/>
            <a:ext cx="12192000" cy="33044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A4CAB-11D2-40D6-ADC3-BB634B4F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4" y="4432852"/>
            <a:ext cx="10651223" cy="1658647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vez que abra su libreta de calificaciones, también puede ver la asistencia y el horario de su hijo, que se encuentra en el lado izquierdo.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3D20195-16FD-4755-80E4-321E98B4C90E}"/>
                  </a:ext>
                </a:extLst>
              </p14:cNvPr>
              <p14:cNvContentPartPr/>
              <p14:nvPr/>
            </p14:nvContentPartPr>
            <p14:xfrm>
              <a:off x="4894623" y="-21537"/>
              <a:ext cx="117000" cy="1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3D20195-16FD-4755-80E4-321E98B4C9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0983" y="-129177"/>
                <a:ext cx="2246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B3476B5-4860-47F7-B613-464337B98816}"/>
                  </a:ext>
                </a:extLst>
              </p14:cNvPr>
              <p14:cNvContentPartPr/>
              <p14:nvPr/>
            </p14:nvContentPartPr>
            <p14:xfrm>
              <a:off x="4894623" y="-108470"/>
              <a:ext cx="64080" cy="93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B3476B5-4860-47F7-B613-464337B988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0983" y="-216470"/>
                <a:ext cx="171720" cy="308880"/>
              </a:xfrm>
              <a:prstGeom prst="rect">
                <a:avLst/>
              </a:prstGeom>
            </p:spPr>
          </p:pic>
        </mc:Fallback>
      </mc:AlternateContent>
      <p:sp>
        <p:nvSpPr>
          <p:cNvPr id="134" name="Flowchart: Process 133">
            <a:extLst>
              <a:ext uri="{FF2B5EF4-FFF2-40B4-BE49-F238E27FC236}">
                <a16:creationId xmlns:a16="http://schemas.microsoft.com/office/drawing/2014/main" id="{735D14A2-72FA-49E7-9D0D-A02FF8E478BC}"/>
              </a:ext>
            </a:extLst>
          </p:cNvPr>
          <p:cNvSpPr/>
          <p:nvPr/>
        </p:nvSpPr>
        <p:spPr>
          <a:xfrm>
            <a:off x="3666483" y="-21537"/>
            <a:ext cx="1175220" cy="1462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lowchart: Process 134">
            <a:extLst>
              <a:ext uri="{FF2B5EF4-FFF2-40B4-BE49-F238E27FC236}">
                <a16:creationId xmlns:a16="http://schemas.microsoft.com/office/drawing/2014/main" id="{7BF26BF4-EBF3-4471-B53D-07FFA2FA0B46}"/>
              </a:ext>
            </a:extLst>
          </p:cNvPr>
          <p:cNvSpPr/>
          <p:nvPr/>
        </p:nvSpPr>
        <p:spPr>
          <a:xfrm flipV="1">
            <a:off x="3927303" y="1020720"/>
            <a:ext cx="914400" cy="1462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lowchart: Process 135">
            <a:extLst>
              <a:ext uri="{FF2B5EF4-FFF2-40B4-BE49-F238E27FC236}">
                <a16:creationId xmlns:a16="http://schemas.microsoft.com/office/drawing/2014/main" id="{6693BF33-61ED-4596-A55A-8BFEEDCC901E}"/>
              </a:ext>
            </a:extLst>
          </p:cNvPr>
          <p:cNvSpPr/>
          <p:nvPr/>
        </p:nvSpPr>
        <p:spPr>
          <a:xfrm>
            <a:off x="3911996" y="1539361"/>
            <a:ext cx="914400" cy="1462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lowchart: Process 136">
            <a:extLst>
              <a:ext uri="{FF2B5EF4-FFF2-40B4-BE49-F238E27FC236}">
                <a16:creationId xmlns:a16="http://schemas.microsoft.com/office/drawing/2014/main" id="{E56AAA2D-2E22-4030-A906-824DAD5D93FF}"/>
              </a:ext>
            </a:extLst>
          </p:cNvPr>
          <p:cNvSpPr/>
          <p:nvPr/>
        </p:nvSpPr>
        <p:spPr>
          <a:xfrm>
            <a:off x="3911996" y="2191927"/>
            <a:ext cx="914400" cy="1462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owchart: Process 137">
            <a:extLst>
              <a:ext uri="{FF2B5EF4-FFF2-40B4-BE49-F238E27FC236}">
                <a16:creationId xmlns:a16="http://schemas.microsoft.com/office/drawing/2014/main" id="{1023CD5D-ED24-40AE-AB58-B0CEB8D8DC1E}"/>
              </a:ext>
            </a:extLst>
          </p:cNvPr>
          <p:cNvSpPr/>
          <p:nvPr/>
        </p:nvSpPr>
        <p:spPr>
          <a:xfrm>
            <a:off x="3911996" y="2852055"/>
            <a:ext cx="914400" cy="1582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owchart: Process 138">
            <a:extLst>
              <a:ext uri="{FF2B5EF4-FFF2-40B4-BE49-F238E27FC236}">
                <a16:creationId xmlns:a16="http://schemas.microsoft.com/office/drawing/2014/main" id="{471DC852-BD29-4A26-A5AB-08F8F16CD969}"/>
              </a:ext>
            </a:extLst>
          </p:cNvPr>
          <p:cNvSpPr/>
          <p:nvPr/>
        </p:nvSpPr>
        <p:spPr>
          <a:xfrm>
            <a:off x="3911996" y="3524204"/>
            <a:ext cx="914400" cy="1691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C26C9A35-A65B-43C4-8E1F-24EF8D8DBDF6}"/>
              </a:ext>
            </a:extLst>
          </p:cNvPr>
          <p:cNvSpPr/>
          <p:nvPr/>
        </p:nvSpPr>
        <p:spPr>
          <a:xfrm>
            <a:off x="2301945" y="1539361"/>
            <a:ext cx="1044891" cy="33780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7733B-87CD-41AB-A959-EA71A60D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Para </a:t>
            </a:r>
            <a:r>
              <a:rPr lang="en-US" sz="2200" dirty="0" err="1">
                <a:solidFill>
                  <a:srgbClr val="FFFFFF"/>
                </a:solidFill>
              </a:rPr>
              <a:t>ver</a:t>
            </a:r>
            <a:r>
              <a:rPr lang="en-US" sz="2200" dirty="0">
                <a:solidFill>
                  <a:srgbClr val="FFFFFF"/>
                </a:solidFill>
              </a:rPr>
              <a:t> las </a:t>
            </a:r>
            <a:r>
              <a:rPr lang="en-US" sz="2200" dirty="0" err="1">
                <a:solidFill>
                  <a:srgbClr val="FFFFFF"/>
                </a:solidFill>
              </a:rPr>
              <a:t>calificaciones</a:t>
            </a:r>
            <a:r>
              <a:rPr lang="en-US" sz="2200" dirty="0">
                <a:solidFill>
                  <a:srgbClr val="FFFFFF"/>
                </a:solidFill>
              </a:rPr>
              <a:t> de </a:t>
            </a:r>
            <a:r>
              <a:rPr lang="en-US" sz="2200" dirty="0" err="1">
                <a:solidFill>
                  <a:srgbClr val="FFFFFF"/>
                </a:solidFill>
              </a:rPr>
              <a:t>tareas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específicas</a:t>
            </a:r>
            <a:r>
              <a:rPr lang="en-US" sz="2200" dirty="0">
                <a:solidFill>
                  <a:srgbClr val="FFFFFF"/>
                </a:solidFill>
              </a:rPr>
              <a:t> de </a:t>
            </a:r>
            <a:r>
              <a:rPr lang="en-US" sz="2200" dirty="0" err="1">
                <a:solidFill>
                  <a:srgbClr val="FFFFFF"/>
                </a:solidFill>
              </a:rPr>
              <a:t>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hijo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haga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clic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en</a:t>
            </a:r>
            <a:r>
              <a:rPr lang="en-US" sz="2200" dirty="0">
                <a:solidFill>
                  <a:srgbClr val="FFFFFF"/>
                </a:solidFill>
              </a:rPr>
              <a:t> la </a:t>
            </a:r>
            <a:r>
              <a:rPr lang="en-US" sz="2200" dirty="0" err="1">
                <a:solidFill>
                  <a:srgbClr val="FFFFFF"/>
                </a:solidFill>
              </a:rPr>
              <a:t>calificación</a:t>
            </a:r>
            <a:r>
              <a:rPr lang="en-US" sz="2200" dirty="0">
                <a:solidFill>
                  <a:srgbClr val="FFFFFF"/>
                </a:solidFill>
              </a:rPr>
              <a:t> de la </a:t>
            </a:r>
            <a:r>
              <a:rPr lang="en-US" sz="2200" dirty="0" err="1">
                <a:solidFill>
                  <a:srgbClr val="FFFFFF"/>
                </a:solidFill>
              </a:rPr>
              <a:t>materia</a:t>
            </a:r>
            <a:r>
              <a:rPr lang="en-US" sz="2200" dirty="0">
                <a:solidFill>
                  <a:srgbClr val="FFFFFF"/>
                </a:solidFill>
              </a:rPr>
              <a:t> que </a:t>
            </a:r>
            <a:r>
              <a:rPr lang="en-US" sz="2200" dirty="0" err="1">
                <a:solidFill>
                  <a:srgbClr val="FFFFFF"/>
                </a:solidFill>
              </a:rPr>
              <a:t>desea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ver</a:t>
            </a:r>
            <a:r>
              <a:rPr lang="en-US" sz="2200" dirty="0">
                <a:solidFill>
                  <a:srgbClr val="FFFFFF"/>
                </a:solidFill>
              </a:rPr>
              <a:t> y se </a:t>
            </a:r>
            <a:r>
              <a:rPr lang="en-US" sz="2200" dirty="0" err="1">
                <a:solidFill>
                  <a:srgbClr val="FFFFFF"/>
                </a:solidFill>
              </a:rPr>
              <a:t>completarán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todas</a:t>
            </a:r>
            <a:r>
              <a:rPr lang="en-US" sz="2200" dirty="0">
                <a:solidFill>
                  <a:srgbClr val="FFFFFF"/>
                </a:solidFill>
              </a:rPr>
              <a:t> las </a:t>
            </a:r>
            <a:r>
              <a:rPr lang="en-US" sz="2200" dirty="0" err="1">
                <a:solidFill>
                  <a:srgbClr val="FFFFFF"/>
                </a:solidFill>
              </a:rPr>
              <a:t>tareas</a:t>
            </a:r>
            <a:r>
              <a:rPr lang="en-US" sz="2200" dirty="0">
                <a:solidFill>
                  <a:srgbClr val="FFFFFF"/>
                </a:solidFill>
              </a:rPr>
              <a:t> y </a:t>
            </a:r>
            <a:r>
              <a:rPr lang="en-US" sz="2200" dirty="0" err="1">
                <a:solidFill>
                  <a:srgbClr val="FFFFFF"/>
                </a:solidFill>
              </a:rPr>
              <a:t>calificaciones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obtenidas</a:t>
            </a:r>
            <a:r>
              <a:rPr lang="en-US" sz="2200" dirty="0">
                <a:solidFill>
                  <a:srgbClr val="FFFFFF"/>
                </a:solidFill>
              </a:rPr>
              <a:t> por </a:t>
            </a:r>
            <a:r>
              <a:rPr lang="en-US" sz="2200" dirty="0" err="1">
                <a:solidFill>
                  <a:srgbClr val="FFFFFF"/>
                </a:solidFill>
              </a:rPr>
              <a:t>dia</a:t>
            </a:r>
            <a:r>
              <a:rPr lang="en-US" sz="2200" dirty="0">
                <a:solidFill>
                  <a:srgbClr val="FFFFFF"/>
                </a:solidFill>
              </a:rPr>
              <a:t> y con </a:t>
            </a:r>
            <a:r>
              <a:rPr lang="en-US" sz="2200" dirty="0" err="1">
                <a:solidFill>
                  <a:srgbClr val="FFFFFF"/>
                </a:solidFill>
              </a:rPr>
              <a:t>descripcion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72327F-9AE0-4236-A424-60299CB07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89" t="22815" r="9525" b="9134"/>
          <a:stretch/>
        </p:blipFill>
        <p:spPr>
          <a:xfrm>
            <a:off x="6360944" y="530812"/>
            <a:ext cx="5455917" cy="36045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53185B-4DDA-4588-A38D-9B164F375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88" r="9526"/>
          <a:stretch/>
        </p:blipFill>
        <p:spPr>
          <a:xfrm>
            <a:off x="170226" y="525574"/>
            <a:ext cx="5796620" cy="3867058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4">
            <a:extLst>
              <a:ext uri="{FF2B5EF4-FFF2-40B4-BE49-F238E27FC236}">
                <a16:creationId xmlns:a16="http://schemas.microsoft.com/office/drawing/2014/main" id="{9391E498-95B5-45D1-954E-37A2540399A1}"/>
              </a:ext>
            </a:extLst>
          </p:cNvPr>
          <p:cNvSpPr/>
          <p:nvPr/>
        </p:nvSpPr>
        <p:spPr>
          <a:xfrm>
            <a:off x="3646779" y="1646251"/>
            <a:ext cx="1589763" cy="40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9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33B0-3012-48B2-A400-E57A2432B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472704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ES" sz="3300" dirty="0"/>
              <a:t>Si tiene alguna pregunta, no dude en comunicarse con el maestro de su hijo o nuestra oficina principal al </a:t>
            </a:r>
            <a:br>
              <a:rPr lang="es-ES" sz="3300" dirty="0"/>
            </a:br>
            <a:r>
              <a:rPr lang="es-ES" sz="3300" dirty="0"/>
              <a:t>(786) 477-4372. </a:t>
            </a:r>
            <a:br>
              <a:rPr lang="es-ES" sz="3300" dirty="0"/>
            </a:br>
            <a:r>
              <a:rPr lang="es-ES" sz="3300" dirty="0"/>
              <a:t>¡Estamos aquí para ayudar!</a:t>
            </a:r>
            <a:br>
              <a:rPr lang="en-US" sz="3300" dirty="0"/>
            </a:b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361F3B-557F-4DB2-834D-18F2443EF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7" r="520" b="-1"/>
          <a:stretch/>
        </p:blipFill>
        <p:spPr>
          <a:xfrm>
            <a:off x="1790780" y="1848127"/>
            <a:ext cx="2634592" cy="31617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3912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326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inherit</vt:lpstr>
      <vt:lpstr>Times New Roman</vt:lpstr>
      <vt:lpstr>Office Theme</vt:lpstr>
      <vt:lpstr> Como Acceder las Calificaciones de mi Hijo/a</vt:lpstr>
      <vt:lpstr>Sitio Web </vt:lpstr>
      <vt:lpstr>Una vez que acceda al portal, haga clic en el cuadro rojo "Estudiantes" que se muestra arriba. </vt:lpstr>
      <vt:lpstr> Iniciando sesión</vt:lpstr>
      <vt:lpstr> Ingrese el nombre de usuario y la contraseña de su hijo  El nombre de usuario será el número de identificación de su hijo.  * Si no conoce su nombre de usuario / número de identificación, comuníquese con el maestro de su hijo o llame a la Oficina Principal.  - La contraseña será el cumpleaños de su hijo y su primera y última inicial. Si el cumpleaños de su hijo es el 15 de noviembre de 20011 y su nombre es Harold Martinez, su contraseña sería 11/15 / 11HM. (Si el sitio web le pide un pin, el maestro de su hijo o la Oficina Principal pueden proporcionarle esto). </vt:lpstr>
      <vt:lpstr>Para acceder a las calificaciones de su hijo, desplácese hacia abajo y haga clic en el botón verde "Libro de calificaciones electrónico".</vt:lpstr>
      <vt:lpstr> Una vez que abra su libreta de calificaciones, también puede ver la asistencia y el horario de su hijo, que se encuentra en el lado izquierdo.</vt:lpstr>
      <vt:lpstr>Para ver las calificaciones de tareas específicas de su hijo, haga clic en la calificación de la materia que desea ver y se completarán todas las tareas y calificaciones obtenidas por dia y con descripcion.</vt:lpstr>
      <vt:lpstr>Si tiene alguna pregunta, no dude en comunicarse con el maestro de su hijo o nuestra oficina principal al  (786) 477-4372.  ¡Estamos aquí para ayudar!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Access  Your Child’s  Student Portal</dc:title>
  <dc:creator>Mary March</dc:creator>
  <cp:lastModifiedBy>Mitzie Ortiz</cp:lastModifiedBy>
  <cp:revision>5</cp:revision>
  <dcterms:created xsi:type="dcterms:W3CDTF">2020-04-20T19:33:51Z</dcterms:created>
  <dcterms:modified xsi:type="dcterms:W3CDTF">2020-04-27T17:47:12Z</dcterms:modified>
</cp:coreProperties>
</file>